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1" r:id="rId3"/>
    <p:sldId id="292" r:id="rId4"/>
    <p:sldId id="257" r:id="rId5"/>
    <p:sldId id="288" r:id="rId6"/>
    <p:sldId id="289" r:id="rId7"/>
    <p:sldId id="258" r:id="rId8"/>
    <p:sldId id="259" r:id="rId9"/>
    <p:sldId id="260" r:id="rId10"/>
    <p:sldId id="261" r:id="rId11"/>
    <p:sldId id="262" r:id="rId12"/>
    <p:sldId id="263" r:id="rId13"/>
    <p:sldId id="264" r:id="rId14"/>
    <p:sldId id="265" r:id="rId15"/>
    <p:sldId id="266" r:id="rId16"/>
    <p:sldId id="270" r:id="rId17"/>
    <p:sldId id="271" r:id="rId18"/>
    <p:sldId id="272" r:id="rId19"/>
    <p:sldId id="273" r:id="rId20"/>
    <p:sldId id="274" r:id="rId21"/>
    <p:sldId id="275" r:id="rId22"/>
    <p:sldId id="276" r:id="rId23"/>
    <p:sldId id="287"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22.10.2021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22.10.2021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22.10.2021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22.10.2021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22.10.2021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38589" y="1214438"/>
            <a:ext cx="6707187" cy="857250"/>
          </a:xfrm>
        </p:spPr>
        <p:txBody>
          <a:bodyPr rtlCol="0">
            <a:normAutofit fontScale="90000"/>
          </a:bodyPr>
          <a:lstStyle/>
          <a:p>
            <a:pPr>
              <a:defRPr/>
            </a:pPr>
            <a:r>
              <a:rPr lang="ru-RU" sz="3200" b="1" dirty="0"/>
              <a:t>Казахский Национальный Университет им. аль-</a:t>
            </a:r>
            <a:r>
              <a:rPr lang="ru-RU" sz="3200" b="1" dirty="0" err="1"/>
              <a:t>Фараби</a:t>
            </a:r>
            <a:endParaRPr lang="ru-RU" sz="3200" b="1" dirty="0"/>
          </a:p>
        </p:txBody>
      </p:sp>
      <p:sp>
        <p:nvSpPr>
          <p:cNvPr id="2051" name="TextBox 3"/>
          <p:cNvSpPr txBox="1">
            <a:spLocks noChangeArrowheads="1"/>
          </p:cNvSpPr>
          <p:nvPr/>
        </p:nvSpPr>
        <p:spPr bwMode="auto">
          <a:xfrm>
            <a:off x="3719514" y="2192339"/>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2800" b="1">
                <a:latin typeface="Arial" panose="020B0604020202020204" pitchFamily="34" charset="0"/>
              </a:rPr>
              <a:t>Кафедра политологии и политических технологий</a:t>
            </a:r>
          </a:p>
        </p:txBody>
      </p:sp>
      <p:sp>
        <p:nvSpPr>
          <p:cNvPr id="2052" name="TextBox 4"/>
          <p:cNvSpPr txBox="1">
            <a:spLocks noChangeArrowheads="1"/>
          </p:cNvSpPr>
          <p:nvPr/>
        </p:nvSpPr>
        <p:spPr bwMode="auto">
          <a:xfrm>
            <a:off x="3719514" y="3311525"/>
            <a:ext cx="662463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2800" b="1"/>
              <a:t>Политическая имиджелогия</a:t>
            </a:r>
            <a:endParaRPr lang="ru-RU" altLang="ru-RU" sz="2800" b="1">
              <a:latin typeface="Arial" panose="020B0604020202020204" pitchFamily="34" charset="0"/>
            </a:endParaRPr>
          </a:p>
        </p:txBody>
      </p:sp>
      <p:sp>
        <p:nvSpPr>
          <p:cNvPr id="2053" name="TextBox 5"/>
          <p:cNvSpPr txBox="1">
            <a:spLocks noChangeArrowheads="1"/>
          </p:cNvSpPr>
          <p:nvPr/>
        </p:nvSpPr>
        <p:spPr bwMode="auto">
          <a:xfrm>
            <a:off x="3729038" y="4659313"/>
            <a:ext cx="40322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2400" b="1">
                <a:latin typeface="Arial" panose="020B0604020202020204" pitchFamily="34" charset="0"/>
              </a:rPr>
              <a:t>Абжаппарова А.А.</a:t>
            </a:r>
          </a:p>
          <a:p>
            <a:pPr eaLnBrk="1" hangingPunct="1"/>
            <a:r>
              <a:rPr lang="ru-RU" altLang="ru-RU" sz="2400" b="1">
                <a:latin typeface="Arial" panose="020B0604020202020204" pitchFamily="34" charset="0"/>
              </a:rPr>
              <a:t>Старший преподаватель</a:t>
            </a:r>
          </a:p>
        </p:txBody>
      </p:sp>
      <p:pic>
        <p:nvPicPr>
          <p:cNvPr id="2054" name="Рисунок 7"/>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750" y="1249364"/>
            <a:ext cx="1214438"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878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9303"/>
            <a:ext cx="10515600" cy="5767660"/>
          </a:xfrm>
        </p:spPr>
        <p:txBody>
          <a:bodyPr>
            <a:normAutofit lnSpcReduction="10000"/>
          </a:bodyPr>
          <a:lstStyle/>
          <a:p>
            <a:r>
              <a:rPr lang="ru-RU" dirty="0"/>
              <a:t>Особый интерес в истории становления имиджа представляют работы итальянского политического мыслителя </a:t>
            </a:r>
            <a:r>
              <a:rPr lang="ru-RU" dirty="0" err="1"/>
              <a:t>Никколо</a:t>
            </a:r>
            <a:r>
              <a:rPr lang="ru-RU" dirty="0"/>
              <a:t> </a:t>
            </a:r>
            <a:r>
              <a:rPr lang="ru-RU" dirty="0" smtClean="0"/>
              <a:t>Макиавелли </a:t>
            </a:r>
            <a:r>
              <a:rPr lang="ru-RU" dirty="0"/>
              <a:t>«Государь» и «История Флоренции», в которых </a:t>
            </a:r>
            <a:r>
              <a:rPr lang="ru-RU" dirty="0" smtClean="0"/>
              <a:t>представления </a:t>
            </a:r>
            <a:r>
              <a:rPr lang="ru-RU" dirty="0"/>
              <a:t>о роли имиджа в системе общественных связей получили наиболее законченный и последовательный характер. Великий </a:t>
            </a:r>
            <a:r>
              <a:rPr lang="ru-RU" dirty="0" err="1"/>
              <a:t>Никколо</a:t>
            </a:r>
            <a:r>
              <a:rPr lang="ru-RU" dirty="0"/>
              <a:t> Макиавелли обосновал необходимость для </a:t>
            </a:r>
            <a:r>
              <a:rPr lang="ru-RU" dirty="0" smtClean="0"/>
              <a:t>государственного </a:t>
            </a:r>
            <a:r>
              <a:rPr lang="ru-RU" dirty="0"/>
              <a:t>служащего формировать и отслеживать тот образ, в котором он </a:t>
            </a:r>
            <a:r>
              <a:rPr lang="ru-RU" dirty="0" err="1"/>
              <a:t>предстает</a:t>
            </a:r>
            <a:r>
              <a:rPr lang="ru-RU" dirty="0"/>
              <a:t> перед другими людьми его круга, более высокими или низкими по социальной лестнице. Именно Макиавелли за- фиксировал тот момент в истории, когда процесс создания </a:t>
            </a:r>
            <a:r>
              <a:rPr lang="ru-RU" dirty="0" smtClean="0"/>
              <a:t>имиджа </a:t>
            </a:r>
            <a:r>
              <a:rPr lang="ru-RU" dirty="0"/>
              <a:t>был </a:t>
            </a:r>
            <a:r>
              <a:rPr lang="ru-RU" dirty="0" err="1"/>
              <a:t>превращен</a:t>
            </a:r>
            <a:r>
              <a:rPr lang="ru-RU" dirty="0"/>
              <a:t> в сознательно регулируемый процесс, когда была осознана роль имиджа в успешной социальной адаптации.</a:t>
            </a:r>
          </a:p>
          <a:p>
            <a:r>
              <a:rPr lang="ru-RU" dirty="0"/>
              <a:t>В период Нового времени постепенно формируется </a:t>
            </a:r>
            <a:r>
              <a:rPr lang="ru-RU" dirty="0" smtClean="0"/>
              <a:t>исследовательское </a:t>
            </a:r>
            <a:r>
              <a:rPr lang="ru-RU" dirty="0"/>
              <a:t>пространство, </a:t>
            </a:r>
            <a:r>
              <a:rPr lang="ru-RU" dirty="0" err="1"/>
              <a:t>четко</a:t>
            </a:r>
            <a:r>
              <a:rPr lang="ru-RU" dirty="0"/>
              <a:t> ориентированное на изучение социальных форм жизни.</a:t>
            </a:r>
          </a:p>
        </p:txBody>
      </p:sp>
    </p:spTree>
    <p:extLst>
      <p:ext uri="{BB962C8B-B14F-4D97-AF65-F5344CB8AC3E}">
        <p14:creationId xmlns:p14="http://schemas.microsoft.com/office/powerpoint/2010/main" val="110948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9931"/>
            <a:ext cx="10515600" cy="5637032"/>
          </a:xfrm>
        </p:spPr>
        <p:txBody>
          <a:bodyPr>
            <a:normAutofit fontScale="92500" lnSpcReduction="20000"/>
          </a:bodyPr>
          <a:lstStyle/>
          <a:p>
            <a:r>
              <a:rPr lang="ru-RU" dirty="0"/>
              <a:t>Г. Лейбниц вкладывал в понятие «гармония» соответствие души и тела. Ф. Бэкон, всесторонне рассматривая «человека общественного», формулирует тезис о том, что имидж человека не является частным делом отдельного индивида. Много концептуальных положений, помогающих раскрыть природу и генезис имиджа, сформулировано в работах И. Канта. Исследуя феномен чувственного восприятия, он обращает внимание на то, что вид воспринимаемого объекта сливается затем в </a:t>
            </a:r>
            <a:r>
              <a:rPr lang="ru-RU" dirty="0" smtClean="0"/>
              <a:t>некоторое «целостное </a:t>
            </a:r>
            <a:r>
              <a:rPr lang="ru-RU" dirty="0"/>
              <a:t>представление» о нем</a:t>
            </a:r>
            <a:r>
              <a:rPr lang="ru-RU" dirty="0" smtClean="0"/>
              <a:t>.</a:t>
            </a:r>
          </a:p>
          <a:p>
            <a:r>
              <a:rPr lang="ru-RU" dirty="0"/>
              <a:t>По мнению А. Шопенгауэра, только глупцы полагают, что вид и наружность человека не имеют никакого значения, «потому де, что душа сама по себе, а тело само по себе». Напротив, душа и тело столь неразрывно связаны, что во «внешности изображается и отражается внутреннее содержание, а лицо ...раскрывает внутреннюю сущность человека». А раз так, то физиогномике следует уделять особое внимание.</a:t>
            </a:r>
          </a:p>
          <a:p>
            <a:r>
              <a:rPr lang="ru-RU" dirty="0"/>
              <a:t>Представители социологии и психологии ХХ в. создали </a:t>
            </a:r>
            <a:r>
              <a:rPr lang="ru-RU" dirty="0" smtClean="0"/>
              <a:t>большое </a:t>
            </a:r>
            <a:r>
              <a:rPr lang="ru-RU" dirty="0"/>
              <a:t>количество фундаментальных теорий, оказавших огромное влияние на формирование основ современной теории имиджа.</a:t>
            </a:r>
          </a:p>
          <a:p>
            <a:pPr marL="0" indent="0">
              <a:buNone/>
            </a:pPr>
            <a:endParaRPr lang="ru-RU" dirty="0"/>
          </a:p>
        </p:txBody>
      </p:sp>
    </p:spTree>
    <p:extLst>
      <p:ext uri="{BB962C8B-B14F-4D97-AF65-F5344CB8AC3E}">
        <p14:creationId xmlns:p14="http://schemas.microsoft.com/office/powerpoint/2010/main" val="128846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48640"/>
            <a:ext cx="10515600" cy="5628323"/>
          </a:xfrm>
        </p:spPr>
        <p:txBody>
          <a:bodyPr>
            <a:normAutofit fontScale="92500" lnSpcReduction="20000"/>
          </a:bodyPr>
          <a:lstStyle/>
          <a:p>
            <a:r>
              <a:rPr lang="ru-RU" dirty="0"/>
              <a:t>Открытие «бессознательного» (З. Фрейд), «коллективного бессознательного» и «архетипов» (К. Юнг), осмысление </a:t>
            </a:r>
            <a:r>
              <a:rPr lang="ru-RU" dirty="0" err="1"/>
              <a:t>социо</a:t>
            </a:r>
            <a:r>
              <a:rPr lang="ru-RU" dirty="0"/>
              <a:t>- культурных и </a:t>
            </a:r>
            <a:r>
              <a:rPr lang="ru-RU" dirty="0" err="1"/>
              <a:t>этносоциальных</a:t>
            </a:r>
            <a:r>
              <a:rPr lang="ru-RU" dirty="0"/>
              <a:t> феноменов в жизни больших сообществ людей (Г. </a:t>
            </a:r>
            <a:r>
              <a:rPr lang="ru-RU" dirty="0" err="1"/>
              <a:t>Лебон</a:t>
            </a:r>
            <a:r>
              <a:rPr lang="ru-RU" dirty="0"/>
              <a:t>) привело к пониманию механизмов формирования образов, возникающих в индивидуальном и массовом сознании.</a:t>
            </a:r>
          </a:p>
          <a:p>
            <a:r>
              <a:rPr lang="ru-RU" dirty="0"/>
              <a:t>Представители </a:t>
            </a:r>
            <a:r>
              <a:rPr lang="ru-RU" dirty="0" err="1"/>
              <a:t>бихевиористского</a:t>
            </a:r>
            <a:r>
              <a:rPr lang="ru-RU" dirty="0"/>
              <a:t> направления (</a:t>
            </a:r>
            <a:r>
              <a:rPr lang="ru-RU" dirty="0" err="1"/>
              <a:t>Дж.Б</a:t>
            </a:r>
            <a:r>
              <a:rPr lang="ru-RU" dirty="0"/>
              <a:t>. Уотсон, </a:t>
            </a:r>
            <a:r>
              <a:rPr lang="ru-RU" dirty="0" err="1"/>
              <a:t>Б.Э</a:t>
            </a:r>
            <a:r>
              <a:rPr lang="ru-RU" dirty="0"/>
              <a:t>. </a:t>
            </a:r>
            <a:r>
              <a:rPr lang="ru-RU" dirty="0" err="1"/>
              <a:t>Торндайк</a:t>
            </a:r>
            <a:r>
              <a:rPr lang="ru-RU" dirty="0"/>
              <a:t>, Э. </a:t>
            </a:r>
            <a:r>
              <a:rPr lang="ru-RU" dirty="0" err="1"/>
              <a:t>Толмен</a:t>
            </a:r>
            <a:r>
              <a:rPr lang="ru-RU" dirty="0"/>
              <a:t>, Т. </a:t>
            </a:r>
            <a:r>
              <a:rPr lang="ru-RU" dirty="0" err="1"/>
              <a:t>Халл</a:t>
            </a:r>
            <a:r>
              <a:rPr lang="ru-RU" dirty="0"/>
              <a:t>, Б. Скиннер) рассмотрели, как в процессе социального взаимодействия через подражание (Г. </a:t>
            </a:r>
            <a:r>
              <a:rPr lang="ru-RU" dirty="0" err="1"/>
              <a:t>Тард</a:t>
            </a:r>
            <a:r>
              <a:rPr lang="ru-RU" dirty="0"/>
              <a:t>) усваивается социальный опыт, формируются привычки, навыки общения, впечатления, вкусы</a:t>
            </a:r>
            <a:r>
              <a:rPr lang="ru-RU" dirty="0" smtClean="0"/>
              <a:t>.</a:t>
            </a:r>
          </a:p>
          <a:p>
            <a:r>
              <a:rPr lang="ru-RU" dirty="0"/>
              <a:t>Создание теории социальных ролей (Дж. Г. </a:t>
            </a:r>
            <a:r>
              <a:rPr lang="ru-RU" dirty="0" err="1"/>
              <a:t>Мид</a:t>
            </a:r>
            <a:r>
              <a:rPr lang="ru-RU" dirty="0"/>
              <a:t>, Т. </a:t>
            </a:r>
            <a:r>
              <a:rPr lang="ru-RU" dirty="0" err="1"/>
              <a:t>Парсонс</a:t>
            </a:r>
            <a:r>
              <a:rPr lang="ru-RU" dirty="0"/>
              <a:t>, Э. </a:t>
            </a:r>
            <a:r>
              <a:rPr lang="ru-RU" dirty="0" err="1"/>
              <a:t>Фромм</a:t>
            </a:r>
            <a:r>
              <a:rPr lang="ru-RU" dirty="0"/>
              <a:t>) и теории социальной стратификации (М. Вебер, П. Сорокин) ввело в поле социально-философского знания та- кие понятия, как социальный статус, образ жизни, социальные почести и привилегии, а также представление о процессах </a:t>
            </a:r>
            <a:r>
              <a:rPr lang="ru-RU" dirty="0" smtClean="0"/>
              <a:t>адаптации</a:t>
            </a:r>
            <a:r>
              <a:rPr lang="ru-RU" dirty="0"/>
              <a:t>, идентификации и социализации личности. Это позволило раскрыть новые грани в понимании генезиса имиджа</a:t>
            </a:r>
            <a:r>
              <a:rPr lang="ru-RU" dirty="0" smtClean="0"/>
              <a:t>.</a:t>
            </a:r>
            <a:endParaRPr lang="ru-RU" dirty="0"/>
          </a:p>
        </p:txBody>
      </p:sp>
    </p:spTree>
    <p:extLst>
      <p:ext uri="{BB962C8B-B14F-4D97-AF65-F5344CB8AC3E}">
        <p14:creationId xmlns:p14="http://schemas.microsoft.com/office/powerpoint/2010/main" val="1573739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52846"/>
            <a:ext cx="10515600" cy="5724117"/>
          </a:xfrm>
        </p:spPr>
        <p:txBody>
          <a:bodyPr>
            <a:normAutofit fontScale="85000" lnSpcReduction="10000"/>
          </a:bodyPr>
          <a:lstStyle/>
          <a:p>
            <a:r>
              <a:rPr lang="kk-KZ" dirty="0" smtClean="0"/>
              <a:t>«</a:t>
            </a:r>
            <a:r>
              <a:rPr lang="ru-RU" dirty="0"/>
              <a:t>Вплоть до ХХ века понятия «имидж» не существовало, оно не было структурировано, но отдельные составляющие имиджа были известны всегда, в частности, описание внешних характеристик и их соответствие внутреннему миру человека. При этом имелись в виду не только позитивные характеристики, но и соответствие внешних отрицательных, оказывающих негативное воздействие на окружающих при первом восприятии, и характеристик </a:t>
            </a:r>
            <a:r>
              <a:rPr lang="ru-RU" dirty="0" smtClean="0"/>
              <a:t>некоторых </a:t>
            </a:r>
            <a:r>
              <a:rPr lang="ru-RU" dirty="0"/>
              <a:t>людей, отражающих их внутреннюю сущность. </a:t>
            </a:r>
            <a:r>
              <a:rPr lang="ru-RU" dirty="0" smtClean="0"/>
              <a:t>Большую </a:t>
            </a:r>
            <a:r>
              <a:rPr lang="ru-RU" dirty="0"/>
              <a:t>роль в этом играли и те установки, те слухи, которые </a:t>
            </a:r>
            <a:r>
              <a:rPr lang="ru-RU" dirty="0" smtClean="0"/>
              <a:t>исходили </a:t>
            </a:r>
            <a:r>
              <a:rPr lang="ru-RU" dirty="0"/>
              <a:t>от самих людей, сопровождали их.</a:t>
            </a:r>
          </a:p>
          <a:p>
            <a:r>
              <a:rPr lang="ru-RU" dirty="0"/>
              <a:t>Современный этап изучения имиджа связан с обобщением опыта предвыборных технологий и процессом </a:t>
            </a:r>
            <a:r>
              <a:rPr lang="ru-RU" dirty="0" smtClean="0"/>
              <a:t>институционального </a:t>
            </a:r>
            <a:r>
              <a:rPr lang="ru-RU" dirty="0"/>
              <a:t>оформления феномена имиджа в западных странах. К </a:t>
            </a:r>
            <a:r>
              <a:rPr lang="ru-RU" dirty="0" smtClean="0"/>
              <a:t>настоящему </a:t>
            </a:r>
            <a:r>
              <a:rPr lang="ru-RU" dirty="0"/>
              <a:t>моменту в области практики имиджа создано большое количество работ узкоспециализированной   направленности (М. </a:t>
            </a:r>
            <a:r>
              <a:rPr lang="ru-RU" dirty="0" err="1"/>
              <a:t>Спиллейн</a:t>
            </a:r>
            <a:r>
              <a:rPr lang="ru-RU" dirty="0"/>
              <a:t>, Л. Браун, К. Спенсер, П. Берд, Дж. Нестара), которые носят экспертно-прикладной характер и не выходят на уровень теоретических обобщений. Западная традиция изучения феномена имиджа не рассматривает социально-философские аспекты его функционирования в обществе.</a:t>
            </a:r>
          </a:p>
        </p:txBody>
      </p:sp>
    </p:spTree>
    <p:extLst>
      <p:ext uri="{BB962C8B-B14F-4D97-AF65-F5344CB8AC3E}">
        <p14:creationId xmlns:p14="http://schemas.microsoft.com/office/powerpoint/2010/main" val="1010069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18309"/>
            <a:ext cx="10515600" cy="5558654"/>
          </a:xfrm>
        </p:spPr>
        <p:txBody>
          <a:bodyPr>
            <a:normAutofit/>
          </a:bodyPr>
          <a:lstStyle/>
          <a:p>
            <a:r>
              <a:rPr lang="ru-RU" dirty="0"/>
              <a:t>Разработки в области имиджа в советской и постсоветской литературе несколько запоздали по сравнению с Европой и </a:t>
            </a:r>
            <a:r>
              <a:rPr lang="ru-RU" dirty="0" smtClean="0"/>
              <a:t>Америкой</a:t>
            </a:r>
            <a:r>
              <a:rPr lang="ru-RU" dirty="0"/>
              <a:t>. В 70-х годах имидж стал появляться в СССР в журнальных и реже в газетных публикациях как категория отрицательная. Его рассматривали в основном как </a:t>
            </a:r>
            <a:r>
              <a:rPr lang="ru-RU" dirty="0" err="1"/>
              <a:t>манипулятивный</a:t>
            </a:r>
            <a:r>
              <a:rPr lang="ru-RU" dirty="0"/>
              <a:t> </a:t>
            </a:r>
            <a:r>
              <a:rPr lang="ru-RU" dirty="0" err="1"/>
              <a:t>прием</a:t>
            </a:r>
            <a:r>
              <a:rPr lang="ru-RU" dirty="0"/>
              <a:t> </a:t>
            </a:r>
            <a:r>
              <a:rPr lang="ru-RU" dirty="0" smtClean="0"/>
              <a:t>буржуазной </a:t>
            </a:r>
            <a:r>
              <a:rPr lang="ru-RU" dirty="0"/>
              <a:t>политики и средств массовой информации, используемый в целях идеологической обработки массового сознания людей. Подобное отношение к имиджу не способствовало объективному интересу к нему со стороны советских </a:t>
            </a:r>
            <a:r>
              <a:rPr lang="ru-RU" dirty="0" err="1"/>
              <a:t>ученых</a:t>
            </a:r>
            <a:r>
              <a:rPr lang="ru-RU" dirty="0"/>
              <a:t>. На состояние теоретической и практической разработанности проблемы ока- зало влияние отсутствие выраженного социального заказа. </a:t>
            </a:r>
            <a:r>
              <a:rPr lang="ru-RU" dirty="0" err="1"/>
              <a:t>Иссле</a:t>
            </a:r>
            <a:r>
              <a:rPr lang="ru-RU" dirty="0"/>
              <a:t>- </a:t>
            </a:r>
            <a:r>
              <a:rPr lang="ru-RU" dirty="0" err="1"/>
              <a:t>дования</a:t>
            </a:r>
            <a:r>
              <a:rPr lang="ru-RU" dirty="0"/>
              <a:t> были вытеснены в область психологии, этики, эстетики</a:t>
            </a:r>
          </a:p>
        </p:txBody>
      </p:sp>
    </p:spTree>
    <p:extLst>
      <p:ext uri="{BB962C8B-B14F-4D97-AF65-F5344CB8AC3E}">
        <p14:creationId xmlns:p14="http://schemas.microsoft.com/office/powerpoint/2010/main" val="132048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57051"/>
            <a:ext cx="10515600" cy="5819912"/>
          </a:xfrm>
        </p:spPr>
        <p:txBody>
          <a:bodyPr>
            <a:normAutofit/>
          </a:bodyPr>
          <a:lstStyle/>
          <a:p>
            <a:pPr algn="ctr"/>
            <a:r>
              <a:rPr lang="ru-RU" sz="3600" dirty="0"/>
              <a:t>Термин «имидж» начал активно использоваться в </a:t>
            </a:r>
            <a:r>
              <a:rPr lang="ru-RU" sz="3600" dirty="0" smtClean="0"/>
              <a:t>постсоветском </a:t>
            </a:r>
            <a:r>
              <a:rPr lang="ru-RU" sz="3600" dirty="0"/>
              <a:t>пространстве примерно с середины 90-х годов ХХ в.; в начале в основном в политологической области в </a:t>
            </a:r>
            <a:r>
              <a:rPr lang="ru-RU" sz="3600" dirty="0" smtClean="0"/>
              <a:t>контексте «имидж </a:t>
            </a:r>
            <a:r>
              <a:rPr lang="ru-RU" sz="3600" dirty="0"/>
              <a:t>политика» («у него имидж мудрого политика», «у этого политика хороший имидж», «имидж этого политика оставляет желать лучшего», «необходимо, пока не началась предвыборная компания, поработать над его имиджем»).</a:t>
            </a:r>
          </a:p>
        </p:txBody>
      </p:sp>
    </p:spTree>
    <p:extLst>
      <p:ext uri="{BB962C8B-B14F-4D97-AF65-F5344CB8AC3E}">
        <p14:creationId xmlns:p14="http://schemas.microsoft.com/office/powerpoint/2010/main" val="961521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27017"/>
            <a:ext cx="10515600" cy="5549946"/>
          </a:xfrm>
        </p:spPr>
        <p:txBody>
          <a:bodyPr/>
          <a:lstStyle/>
          <a:p>
            <a:r>
              <a:rPr lang="ru-RU" dirty="0"/>
              <a:t>Слово «имидж» происходит от английского «</a:t>
            </a:r>
            <a:r>
              <a:rPr lang="ru-RU" dirty="0" err="1"/>
              <a:t>image</a:t>
            </a:r>
            <a:r>
              <a:rPr lang="ru-RU" dirty="0"/>
              <a:t>», которое, в свою очередь, происходит от латинского «</a:t>
            </a:r>
            <a:r>
              <a:rPr lang="ru-RU" dirty="0" err="1"/>
              <a:t>imago</a:t>
            </a:r>
            <a:r>
              <a:rPr lang="ru-RU" dirty="0"/>
              <a:t>».</a:t>
            </a:r>
          </a:p>
          <a:p>
            <a:r>
              <a:rPr lang="ru-RU" dirty="0"/>
              <a:t>В английском языке слово «</a:t>
            </a:r>
            <a:r>
              <a:rPr lang="ru-RU" dirty="0" err="1"/>
              <a:t>image</a:t>
            </a:r>
            <a:r>
              <a:rPr lang="ru-RU" dirty="0"/>
              <a:t>» имеет не одно, а, как минимум, пять значений («образ», «статуя (идол)», «подобие</a:t>
            </a:r>
            <a:r>
              <a:rPr lang="ru-RU" dirty="0" smtClean="0"/>
              <a:t>, «</a:t>
            </a:r>
            <a:r>
              <a:rPr lang="ru-RU" dirty="0"/>
              <a:t>метафора», «икона»); при этом чаще в английской речи </a:t>
            </a:r>
            <a:r>
              <a:rPr lang="ru-RU" dirty="0" smtClean="0"/>
              <a:t>слово «</a:t>
            </a:r>
            <a:r>
              <a:rPr lang="ru-RU" dirty="0" err="1" smtClean="0"/>
              <a:t>image</a:t>
            </a:r>
            <a:r>
              <a:rPr lang="ru-RU" dirty="0"/>
              <a:t>» употребляется в значении «образ».</a:t>
            </a:r>
          </a:p>
          <a:p>
            <a:endParaRPr lang="ru-RU" dirty="0"/>
          </a:p>
        </p:txBody>
      </p:sp>
    </p:spTree>
    <p:extLst>
      <p:ext uri="{BB962C8B-B14F-4D97-AF65-F5344CB8AC3E}">
        <p14:creationId xmlns:p14="http://schemas.microsoft.com/office/powerpoint/2010/main" val="2238737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4766"/>
            <a:ext cx="10515600" cy="5602197"/>
          </a:xfrm>
        </p:spPr>
        <p:txBody>
          <a:bodyPr>
            <a:normAutofit lnSpcReduction="10000"/>
          </a:bodyPr>
          <a:lstStyle/>
          <a:p>
            <a:r>
              <a:rPr lang="ru-RU" i="1" dirty="0"/>
              <a:t>Имидж </a:t>
            </a:r>
            <a:r>
              <a:rPr lang="ru-RU" dirty="0"/>
              <a:t>– непосредственно или преднамеренно создаваемое </a:t>
            </a:r>
            <a:r>
              <a:rPr lang="ru-RU" i="1" dirty="0"/>
              <a:t>визуальное впечатление </a:t>
            </a:r>
            <a:r>
              <a:rPr lang="ru-RU" dirty="0"/>
              <a:t>о личности или социальной структуре. Именно впечатление, а не оценка как рациональный факт </a:t>
            </a:r>
            <a:r>
              <a:rPr lang="ru-RU" dirty="0" err="1"/>
              <a:t>дея</a:t>
            </a:r>
            <a:r>
              <a:rPr lang="ru-RU" dirty="0"/>
              <a:t>- </a:t>
            </a:r>
            <a:r>
              <a:rPr lang="ru-RU" dirty="0" err="1"/>
              <a:t>тельности</a:t>
            </a:r>
            <a:r>
              <a:rPr lang="ru-RU" dirty="0"/>
              <a:t> сознания. Имидж чаще всего заканчивается такой предварительной операцией нашего познания, каковой признано </a:t>
            </a:r>
            <a:r>
              <a:rPr lang="ru-RU" i="1" dirty="0"/>
              <a:t>представление. </a:t>
            </a:r>
            <a:endParaRPr lang="ru-RU" i="1" dirty="0" smtClean="0"/>
          </a:p>
          <a:p>
            <a:r>
              <a:rPr lang="ru-RU" dirty="0" smtClean="0"/>
              <a:t>Имидж</a:t>
            </a:r>
            <a:r>
              <a:rPr lang="ru-RU" dirty="0"/>
              <a:t>, как правило, «располагается» в низших этажах нашей психики – в подсознательной </a:t>
            </a:r>
            <a:r>
              <a:rPr lang="ru-RU" dirty="0" err="1"/>
              <a:t>ее</a:t>
            </a:r>
            <a:r>
              <a:rPr lang="ru-RU" dirty="0"/>
              <a:t> сфере или в пластах обыденного сознания, в чем и состоит его необычайная доступность для восприятия людьми и цепкость присутствия в их сознании. Если об имидже говорить как о конкретной </a:t>
            </a:r>
            <a:r>
              <a:rPr lang="ru-RU" i="1" dirty="0"/>
              <a:t>психологической продукции, </a:t>
            </a:r>
            <a:r>
              <a:rPr lang="ru-RU" dirty="0"/>
              <a:t>то он выступает как социальная установка, как ценностный стереотип, как модный символ. Не исключена возможность его одновременного проявления во всех названных сферах психики человека.</a:t>
            </a:r>
          </a:p>
          <a:p>
            <a:endParaRPr lang="ru-RU" dirty="0"/>
          </a:p>
        </p:txBody>
      </p:sp>
    </p:spTree>
    <p:extLst>
      <p:ext uri="{BB962C8B-B14F-4D97-AF65-F5344CB8AC3E}">
        <p14:creationId xmlns:p14="http://schemas.microsoft.com/office/powerpoint/2010/main" val="3658793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Основные подходы к </a:t>
            </a:r>
            <a:r>
              <a:rPr lang="ru-RU" dirty="0" smtClean="0"/>
              <a:t>имиджу</a:t>
            </a:r>
            <a:r>
              <a:rPr lang="kk-KZ" dirty="0" smtClean="0"/>
              <a:t>:</a:t>
            </a:r>
            <a:endParaRPr lang="ru-RU" dirty="0"/>
          </a:p>
        </p:txBody>
      </p:sp>
      <p:sp>
        <p:nvSpPr>
          <p:cNvPr id="3" name="Объект 2"/>
          <p:cNvSpPr>
            <a:spLocks noGrp="1"/>
          </p:cNvSpPr>
          <p:nvPr>
            <p:ph idx="1"/>
          </p:nvPr>
        </p:nvSpPr>
        <p:spPr/>
        <p:txBody>
          <a:bodyPr>
            <a:normAutofit fontScale="85000" lnSpcReduction="20000"/>
          </a:bodyPr>
          <a:lstStyle/>
          <a:p>
            <a:r>
              <a:rPr lang="ru-RU" i="1" dirty="0" smtClean="0"/>
              <a:t>функциональный</a:t>
            </a:r>
            <a:r>
              <a:rPr lang="ru-RU" i="1" dirty="0"/>
              <a:t>, </a:t>
            </a:r>
            <a:r>
              <a:rPr lang="ru-RU" dirty="0"/>
              <a:t>при котором выделяются его типы, исходя из различного функционирования; </a:t>
            </a:r>
            <a:endParaRPr lang="ru-RU" dirty="0" smtClean="0"/>
          </a:p>
          <a:p>
            <a:r>
              <a:rPr lang="ru-RU" i="1" dirty="0" smtClean="0"/>
              <a:t>контекстный</a:t>
            </a:r>
            <a:r>
              <a:rPr lang="ru-RU" i="1" dirty="0"/>
              <a:t>, </a:t>
            </a:r>
            <a:r>
              <a:rPr lang="ru-RU" dirty="0"/>
              <a:t>при котором данные типы функционирования находятся в разных контекстах реализации; </a:t>
            </a:r>
            <a:endParaRPr lang="ru-RU" dirty="0" smtClean="0"/>
          </a:p>
          <a:p>
            <a:r>
              <a:rPr lang="ru-RU" i="1" dirty="0" smtClean="0"/>
              <a:t>сопоставительный</a:t>
            </a:r>
            <a:r>
              <a:rPr lang="ru-RU" i="1" dirty="0"/>
              <a:t>, </a:t>
            </a:r>
            <a:r>
              <a:rPr lang="ru-RU" dirty="0"/>
              <a:t>при котором сравниваются близкие по значению </a:t>
            </a:r>
            <a:r>
              <a:rPr lang="ru-RU" dirty="0" smtClean="0"/>
              <a:t>имиджи.</a:t>
            </a:r>
          </a:p>
          <a:p>
            <a:pPr marL="0" indent="0">
              <a:buNone/>
            </a:pPr>
            <a:r>
              <a:rPr lang="ru-RU" dirty="0" smtClean="0"/>
              <a:t>Определение </a:t>
            </a:r>
            <a:r>
              <a:rPr lang="ru-RU" dirty="0"/>
              <a:t>категории «имидж человека» аккумулирует в себе элементы онтологии, то есть отражение содержания объекта, гносеологии – ступенями его познания и активного действия – управления процессами формирования </a:t>
            </a:r>
            <a:r>
              <a:rPr lang="ru-RU" dirty="0" smtClean="0"/>
              <a:t>имиджа.</a:t>
            </a:r>
          </a:p>
          <a:p>
            <a:pPr marL="0" indent="0">
              <a:buNone/>
            </a:pPr>
            <a:r>
              <a:rPr lang="ru-RU" dirty="0" smtClean="0"/>
              <a:t>Имидж </a:t>
            </a:r>
            <a:r>
              <a:rPr lang="ru-RU" dirty="0"/>
              <a:t>– это специально конструируемый образ для потенциальных клиентов, который должен соответствовать их ожиданиями и потребностям. В имидже изначально, по сути, задаются схематичность и </a:t>
            </a:r>
            <a:r>
              <a:rPr lang="ru-RU" dirty="0" smtClean="0"/>
              <a:t>неполнота</a:t>
            </a:r>
            <a:r>
              <a:rPr lang="ru-RU" dirty="0"/>
              <a:t>, а также положительная направленность эмоционального оценивания.</a:t>
            </a:r>
          </a:p>
        </p:txBody>
      </p:sp>
    </p:spTree>
    <p:extLst>
      <p:ext uri="{BB962C8B-B14F-4D97-AF65-F5344CB8AC3E}">
        <p14:creationId xmlns:p14="http://schemas.microsoft.com/office/powerpoint/2010/main" val="4043856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Можно выделить ряд характеристик имиджа</a:t>
            </a:r>
            <a:r>
              <a:rPr lang="ru-RU" dirty="0" smtClean="0"/>
              <a:t>:</a:t>
            </a:r>
            <a:endParaRPr lang="ru-RU" dirty="0"/>
          </a:p>
        </p:txBody>
      </p:sp>
      <p:sp>
        <p:nvSpPr>
          <p:cNvPr id="3" name="Объект 2"/>
          <p:cNvSpPr>
            <a:spLocks noGrp="1"/>
          </p:cNvSpPr>
          <p:nvPr>
            <p:ph idx="1"/>
          </p:nvPr>
        </p:nvSpPr>
        <p:spPr/>
        <p:txBody>
          <a:bodyPr>
            <a:normAutofit fontScale="85000" lnSpcReduction="20000"/>
          </a:bodyPr>
          <a:lstStyle/>
          <a:p>
            <a:pPr lvl="0"/>
            <a:r>
              <a:rPr lang="ru-RU" dirty="0"/>
              <a:t>имидж не бывает изолированным, он изначально </a:t>
            </a:r>
            <a:r>
              <a:rPr lang="ru-RU" dirty="0" err="1"/>
              <a:t>включен</a:t>
            </a:r>
            <a:r>
              <a:rPr lang="ru-RU" dirty="0"/>
              <a:t> в своеобразный «пакет» имиджей, позволяющий реализовывать его функции, особенно функцию психологической защиты. Число имиджей зависит от возраста (критически большое число имиджей приходится на возраст социализации), пола (у женщин имиджей пропорционально больше), имеет пороговый предел насыщения, связанный с мировоззрением и мощностью потреб- </a:t>
            </a:r>
            <a:r>
              <a:rPr lang="ru-RU" dirty="0" err="1"/>
              <a:t>ности</a:t>
            </a:r>
            <a:r>
              <a:rPr lang="ru-RU" dirty="0"/>
              <a:t> в личностной самореализации, которая лишь отчасти удов- </a:t>
            </a:r>
            <a:r>
              <a:rPr lang="ru-RU" dirty="0" err="1"/>
              <a:t>летворяется</a:t>
            </a:r>
            <a:r>
              <a:rPr lang="ru-RU" dirty="0"/>
              <a:t> имиджами;</a:t>
            </a:r>
          </a:p>
          <a:p>
            <a:pPr lvl="0"/>
            <a:r>
              <a:rPr lang="ru-RU" dirty="0"/>
              <a:t>классификация и отбор реальных имиджей </a:t>
            </a:r>
            <a:r>
              <a:rPr lang="ru-RU" dirty="0" err="1"/>
              <a:t>идет</a:t>
            </a:r>
            <a:r>
              <a:rPr lang="ru-RU" dirty="0"/>
              <a:t> по следую- </a:t>
            </a:r>
            <a:r>
              <a:rPr lang="ru-RU" dirty="0" err="1"/>
              <a:t>щим</a:t>
            </a:r>
            <a:r>
              <a:rPr lang="ru-RU" dirty="0"/>
              <a:t>, как минимум, критериям: самоощущения; соответствую- </a:t>
            </a:r>
            <a:r>
              <a:rPr lang="ru-RU" dirty="0" err="1"/>
              <a:t>щих</a:t>
            </a:r>
            <a:r>
              <a:rPr lang="ru-RU" dirty="0"/>
              <a:t> групповых оценок, признающих имидж приемлемым; по факту достижения субъективной или групповой (например, соблюдение ритуала) цели;</a:t>
            </a:r>
          </a:p>
          <a:p>
            <a:pPr lvl="0"/>
            <a:r>
              <a:rPr lang="ru-RU" dirty="0"/>
              <a:t>имидж имеет инерцию «старения», падения адаптивности (феномен износа имиджа), если не поддерживается усилиями по постоянной его корректировке и контролю эффективности;</a:t>
            </a:r>
          </a:p>
          <a:p>
            <a:endParaRPr lang="ru-RU" dirty="0"/>
          </a:p>
        </p:txBody>
      </p:sp>
    </p:spTree>
    <p:extLst>
      <p:ext uri="{BB962C8B-B14F-4D97-AF65-F5344CB8AC3E}">
        <p14:creationId xmlns:p14="http://schemas.microsoft.com/office/powerpoint/2010/main" val="3206610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3287714" y="2060575"/>
            <a:ext cx="662463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3200" b="1"/>
              <a:t>Политическая имиджелогия</a:t>
            </a:r>
            <a:endParaRPr lang="ru-RU" altLang="ru-RU" sz="3200" b="1">
              <a:latin typeface="Arial" panose="020B0604020202020204" pitchFamily="34" charset="0"/>
            </a:endParaRPr>
          </a:p>
        </p:txBody>
      </p:sp>
      <p:sp>
        <p:nvSpPr>
          <p:cNvPr id="3075" name="TextBox 5"/>
          <p:cNvSpPr txBox="1">
            <a:spLocks noChangeArrowheads="1"/>
          </p:cNvSpPr>
          <p:nvPr/>
        </p:nvSpPr>
        <p:spPr bwMode="auto">
          <a:xfrm>
            <a:off x="3070044" y="3659098"/>
            <a:ext cx="7199313"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ru-RU" altLang="ru-RU" sz="3200" b="1" dirty="0">
                <a:solidFill>
                  <a:srgbClr val="0070C0"/>
                </a:solidFill>
                <a:latin typeface="Arial" panose="020B0604020202020204" pitchFamily="34" charset="0"/>
              </a:rPr>
              <a:t>Лекция </a:t>
            </a:r>
            <a:r>
              <a:rPr lang="ru-RU" altLang="ru-RU" sz="3200" b="1" dirty="0">
                <a:solidFill>
                  <a:srgbClr val="0070C0"/>
                </a:solidFill>
                <a:latin typeface="Arial" panose="020B0604020202020204" pitchFamily="34" charset="0"/>
              </a:rPr>
              <a:t>8</a:t>
            </a:r>
            <a:endParaRPr lang="ru-RU" altLang="ru-RU" sz="3200" b="1" dirty="0" smtClean="0">
              <a:solidFill>
                <a:srgbClr val="0070C0"/>
              </a:solidFill>
              <a:latin typeface="Arial" panose="020B0604020202020204" pitchFamily="34" charset="0"/>
            </a:endParaRPr>
          </a:p>
          <a:p>
            <a:r>
              <a:rPr lang="ru-RU" b="1" dirty="0"/>
              <a:t>ИМИДЖ КАК ИСТОРИКО-КУЛЬТУРНЫЙ ФЕНОМЕН</a:t>
            </a:r>
            <a:endParaRPr lang="ru-RU" dirty="0"/>
          </a:p>
        </p:txBody>
      </p:sp>
      <p:pic>
        <p:nvPicPr>
          <p:cNvPr id="3076" name="Рисунок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750" y="1249364"/>
            <a:ext cx="1214438"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35315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Можно выделить ряд характеристик имиджа:</a:t>
            </a:r>
            <a:endParaRPr lang="ru-RU" dirty="0"/>
          </a:p>
        </p:txBody>
      </p:sp>
      <p:sp>
        <p:nvSpPr>
          <p:cNvPr id="3" name="Объект 2"/>
          <p:cNvSpPr>
            <a:spLocks noGrp="1"/>
          </p:cNvSpPr>
          <p:nvPr>
            <p:ph idx="1"/>
          </p:nvPr>
        </p:nvSpPr>
        <p:spPr/>
        <p:txBody>
          <a:bodyPr>
            <a:noAutofit/>
          </a:bodyPr>
          <a:lstStyle/>
          <a:p>
            <a:pPr lvl="0"/>
            <a:r>
              <a:rPr lang="ru-RU" sz="2000" dirty="0" err="1"/>
              <a:t>метасистема</a:t>
            </a:r>
            <a:r>
              <a:rPr lang="ru-RU" sz="2000" dirty="0"/>
              <a:t> имиджей равноправна и относительно авто- </a:t>
            </a:r>
            <a:r>
              <a:rPr lang="ru-RU" sz="2000" dirty="0" err="1"/>
              <a:t>номна</a:t>
            </a:r>
            <a:r>
              <a:rPr lang="ru-RU" sz="2000" dirty="0"/>
              <a:t> в жизни группы, одновременно выражая стороны </a:t>
            </a:r>
            <a:r>
              <a:rPr lang="ru-RU" sz="2000" dirty="0" err="1"/>
              <a:t>межлич</a:t>
            </a:r>
            <a:r>
              <a:rPr lang="ru-RU" sz="2000" dirty="0"/>
              <a:t>- </a:t>
            </a:r>
            <a:r>
              <a:rPr lang="ru-RU" sz="2000" dirty="0" err="1"/>
              <a:t>ностного</a:t>
            </a:r>
            <a:r>
              <a:rPr lang="ru-RU" sz="2000" dirty="0"/>
              <a:t> общения, бытия групповых норм и ритуалов;</a:t>
            </a:r>
          </a:p>
          <a:p>
            <a:pPr lvl="0"/>
            <a:r>
              <a:rPr lang="ru-RU" sz="2000" dirty="0"/>
              <a:t>формирование имиджа возможно лишь при условии бес- сознательной готовности к общению. Частными процессами, показывающими вызревание такой готовности, являются: мен- </a:t>
            </a:r>
            <a:r>
              <a:rPr lang="ru-RU" sz="2000" dirty="0" err="1"/>
              <a:t>тальные</a:t>
            </a:r>
            <a:r>
              <a:rPr lang="ru-RU" sz="2000" dirty="0"/>
              <a:t> ориентации подсознания, уровень тревожности, </a:t>
            </a:r>
            <a:r>
              <a:rPr lang="ru-RU" sz="2000" dirty="0" err="1"/>
              <a:t>фунда</a:t>
            </a:r>
            <a:r>
              <a:rPr lang="ru-RU" sz="2000" dirty="0"/>
              <a:t>- ментальный экзистенциальный страх одиночества, меняющийся по сложным законам; развитие миметических начал сознания;</a:t>
            </a:r>
          </a:p>
          <a:p>
            <a:pPr lvl="0"/>
            <a:r>
              <a:rPr lang="ru-RU" sz="2000" dirty="0"/>
              <a:t>непосредственной предпосылкой формирования имиджа является не просто индивидуальный социальный опыт, а </a:t>
            </a:r>
            <a:r>
              <a:rPr lang="ru-RU" sz="2000" dirty="0" err="1"/>
              <a:t>врож</a:t>
            </a:r>
            <a:r>
              <a:rPr lang="ru-RU" sz="2000" dirty="0"/>
              <a:t>- денная ориентация психики на действие, копирование образцов</a:t>
            </a:r>
            <a:r>
              <a:rPr lang="ru-RU" sz="2000" dirty="0" smtClean="0"/>
              <a:t>,</a:t>
            </a:r>
            <a:endParaRPr lang="ru-RU" sz="2000" dirty="0"/>
          </a:p>
        </p:txBody>
      </p:sp>
    </p:spTree>
    <p:extLst>
      <p:ext uri="{BB962C8B-B14F-4D97-AF65-F5344CB8AC3E}">
        <p14:creationId xmlns:p14="http://schemas.microsoft.com/office/powerpoint/2010/main" val="1809474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Можно выделить ряд характеристик </a:t>
            </a:r>
            <a:r>
              <a:rPr lang="ru-RU" dirty="0" smtClean="0"/>
              <a:t>имиджа:</a:t>
            </a:r>
            <a:endParaRPr lang="ru-RU" dirty="0"/>
          </a:p>
        </p:txBody>
      </p:sp>
      <p:sp>
        <p:nvSpPr>
          <p:cNvPr id="3" name="Объект 2"/>
          <p:cNvSpPr>
            <a:spLocks noGrp="1"/>
          </p:cNvSpPr>
          <p:nvPr>
            <p:ph idx="1"/>
          </p:nvPr>
        </p:nvSpPr>
        <p:spPr/>
        <p:txBody>
          <a:bodyPr>
            <a:normAutofit lnSpcReduction="10000"/>
          </a:bodyPr>
          <a:lstStyle/>
          <a:p>
            <a:r>
              <a:rPr lang="ru-RU" dirty="0"/>
              <a:t>на переход к творчеству, пониманию, страстям лишь при неудаче стереотипных выборов. В имидже, таким образом, пересекаются линии </a:t>
            </a:r>
            <a:r>
              <a:rPr lang="ru-RU" dirty="0" err="1"/>
              <a:t>онто</a:t>
            </a:r>
            <a:r>
              <a:rPr lang="ru-RU" dirty="0"/>
              <a:t>- и филогенеза;</a:t>
            </a:r>
          </a:p>
          <a:p>
            <a:pPr lvl="0"/>
            <a:r>
              <a:rPr lang="ru-RU" dirty="0"/>
              <a:t>конкретными психическими механизмами начала строи- </a:t>
            </a:r>
            <a:r>
              <a:rPr lang="ru-RU" dirty="0" err="1"/>
              <a:t>тельства</a:t>
            </a:r>
            <a:r>
              <a:rPr lang="ru-RU" dirty="0"/>
              <a:t> имиджа являются воля и переход от восприятия к воле. Необходимость и стабильность имиджей закодирована здесь уже в том, что заведомая неточность и вероятная ошибочность стереотипных выборов во множестве сложных ситуаций </a:t>
            </a:r>
            <a:r>
              <a:rPr lang="ru-RU" dirty="0" err="1"/>
              <a:t>допус</a:t>
            </a:r>
            <a:r>
              <a:rPr lang="ru-RU" dirty="0"/>
              <a:t>- кается как бы «в </a:t>
            </a:r>
            <a:r>
              <a:rPr lang="ru-RU" dirty="0" err="1"/>
              <a:t>расчете</a:t>
            </a:r>
            <a:r>
              <a:rPr lang="ru-RU" dirty="0"/>
              <a:t>» на будущую коррекцию групповым общением, имиджем как механизмами копирования более удач- </a:t>
            </a:r>
            <a:r>
              <a:rPr lang="ru-RU" dirty="0" err="1"/>
              <a:t>ных</a:t>
            </a:r>
            <a:r>
              <a:rPr lang="ru-RU" dirty="0"/>
              <a:t> выборов в группе.</a:t>
            </a:r>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22811"/>
            <a:ext cx="10515600" cy="5454152"/>
          </a:xfrm>
        </p:spPr>
        <p:txBody>
          <a:bodyPr>
            <a:normAutofit/>
          </a:bodyPr>
          <a:lstStyle/>
          <a:p>
            <a:pPr algn="ctr"/>
            <a:r>
              <a:rPr lang="ru-RU" sz="3600" i="1" dirty="0"/>
              <a:t>Имидж </a:t>
            </a:r>
            <a:r>
              <a:rPr lang="ru-RU" sz="3600" dirty="0"/>
              <a:t>– элемент культуры, символ, выработанный </a:t>
            </a:r>
            <a:r>
              <a:rPr lang="ru-RU" sz="3600" dirty="0" smtClean="0"/>
              <a:t>сообществом</a:t>
            </a:r>
            <a:r>
              <a:rPr lang="ru-RU" sz="3600" dirty="0"/>
              <a:t>, и, одновременно, это продолжение личности, способ </a:t>
            </a:r>
            <a:r>
              <a:rPr lang="ru-RU" sz="3600" dirty="0" err="1"/>
              <a:t>ее</a:t>
            </a:r>
            <a:r>
              <a:rPr lang="ru-RU" sz="3600" dirty="0"/>
              <a:t> бытия (аутентичного/неаутентичного) в глазах других людей. Имидж детерминирован личностью, и имидж детерминирует личность, как и многие объективные феномены, которые она порождает и которые затем </a:t>
            </a:r>
            <a:r>
              <a:rPr lang="ru-RU" sz="3600" dirty="0" err="1"/>
              <a:t>ее</a:t>
            </a:r>
            <a:r>
              <a:rPr lang="ru-RU" sz="3600" dirty="0"/>
              <a:t> обусловливают</a:t>
            </a:r>
            <a:endParaRPr lang="ru-RU" sz="3600" dirty="0"/>
          </a:p>
        </p:txBody>
      </p:sp>
    </p:spTree>
    <p:extLst>
      <p:ext uri="{BB962C8B-B14F-4D97-AF65-F5344CB8AC3E}">
        <p14:creationId xmlns:p14="http://schemas.microsoft.com/office/powerpoint/2010/main" val="1165810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845003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a:latin typeface="Arial" panose="020B0604020202020204" pitchFamily="34" charset="0"/>
                <a:cs typeface="Arial" panose="020B0604020202020204" pitchFamily="34" charset="0"/>
              </a:rPr>
              <a:t>План </a:t>
            </a:r>
            <a:r>
              <a:rPr lang="ru-RU" sz="3200" b="1" dirty="0" smtClean="0">
                <a:latin typeface="Arial" panose="020B0604020202020204" pitchFamily="34" charset="0"/>
                <a:cs typeface="Arial" panose="020B0604020202020204" pitchFamily="34" charset="0"/>
              </a:rPr>
              <a:t>лекции</a:t>
            </a:r>
            <a:r>
              <a:rPr lang="" sz="3200" b="1" dirty="0" smtClean="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ru-RU" sz="3200" dirty="0" smtClean="0">
                <a:latin typeface="Arial" panose="020B0604020202020204" pitchFamily="34" charset="0"/>
                <a:cs typeface="Arial" panose="020B0604020202020204" pitchFamily="34" charset="0"/>
              </a:rPr>
              <a:t>Понятие «Имидж».</a:t>
            </a:r>
            <a:endParaRPr lang="ru-RU" sz="3200" dirty="0">
              <a:latin typeface="Arial" panose="020B0604020202020204" pitchFamily="34" charset="0"/>
              <a:cs typeface="Arial" panose="020B0604020202020204" pitchFamily="34" charset="0"/>
            </a:endParaRPr>
          </a:p>
          <a:p>
            <a:pPr>
              <a:buFontTx/>
              <a:buChar char="-"/>
            </a:pPr>
            <a:r>
              <a:rPr lang="ru-RU" sz="3200" dirty="0">
                <a:latin typeface="Arial" panose="020B0604020202020204" pitchFamily="34" charset="0"/>
                <a:cs typeface="Arial" panose="020B0604020202020204" pitchFamily="34" charset="0"/>
              </a:rPr>
              <a:t>Изучение </a:t>
            </a:r>
            <a:r>
              <a:rPr lang="ru-RU" sz="3200" dirty="0" smtClean="0">
                <a:latin typeface="Arial" panose="020B0604020202020204" pitchFamily="34" charset="0"/>
                <a:cs typeface="Arial" panose="020B0604020202020204" pitchFamily="34" charset="0"/>
              </a:rPr>
              <a:t>Имиджа.</a:t>
            </a:r>
            <a:endParaRPr lang="ru-RU" sz="3200" dirty="0">
              <a:latin typeface="Arial" panose="020B0604020202020204" pitchFamily="34" charset="0"/>
              <a:cs typeface="Arial" panose="020B0604020202020204" pitchFamily="34" charset="0"/>
            </a:endParaRPr>
          </a:p>
          <a:p>
            <a:pPr>
              <a:buFontTx/>
              <a:buChar char="-"/>
            </a:pPr>
            <a:r>
              <a:rPr lang="ru-RU" sz="3200" dirty="0">
                <a:latin typeface="Arial" panose="020B0604020202020204" pitchFamily="34" charset="0"/>
                <a:cs typeface="Arial" panose="020B0604020202020204" pitchFamily="34" charset="0"/>
              </a:rPr>
              <a:t>Характеристики имиджа</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033119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Arial" panose="020B0604020202020204" pitchFamily="34" charset="0"/>
                <a:cs typeface="Arial" panose="020B0604020202020204" pitchFamily="34" charset="0"/>
              </a:rPr>
              <a:t>Понятие «Имидж».</a:t>
            </a:r>
            <a:br>
              <a:rPr lang="ru-RU" dirty="0">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normAutofit/>
          </a:bodyPr>
          <a:lstStyle/>
          <a:p>
            <a:r>
              <a:rPr lang="ru-RU" dirty="0"/>
              <a:t>Сегодня термин «имидж» прочно </a:t>
            </a:r>
            <a:r>
              <a:rPr lang="ru-RU" dirty="0" err="1"/>
              <a:t>вошел</a:t>
            </a:r>
            <a:r>
              <a:rPr lang="ru-RU" dirty="0"/>
              <a:t> в политический, социологический, психологический лексикон, имеет свою исто- </a:t>
            </a:r>
            <a:r>
              <a:rPr lang="ru-RU" dirty="0" err="1"/>
              <a:t>рию</a:t>
            </a:r>
            <a:r>
              <a:rPr lang="ru-RU" dirty="0"/>
              <a:t>. В отличие от понятия, которое сформировалось недавно, имидж как явление общественной жизни существовал, вероятно, на всех этапах развития человеческого общества.</a:t>
            </a:r>
          </a:p>
          <a:p>
            <a:r>
              <a:rPr lang="ru-RU" dirty="0"/>
              <a:t>Косвенным подтверждением того, что забота о подобающем имидже была присуща человеку в разные эпохи, могут служить сохранившиеся прозвища исторических лиц: Ричард Львиное Сердце, Ярослав Мудрый, Иван Грозный, Филипп </a:t>
            </a:r>
            <a:r>
              <a:rPr lang="ru-RU" dirty="0" err="1"/>
              <a:t>IV</a:t>
            </a:r>
            <a:r>
              <a:rPr lang="ru-RU" dirty="0"/>
              <a:t> Красивый.</a:t>
            </a:r>
          </a:p>
        </p:txBody>
      </p:sp>
    </p:spTree>
    <p:extLst>
      <p:ext uri="{BB962C8B-B14F-4D97-AF65-F5344CB8AC3E}">
        <p14:creationId xmlns:p14="http://schemas.microsoft.com/office/powerpoint/2010/main" val="3617104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5573" y="260648"/>
            <a:ext cx="9601067" cy="1143000"/>
          </a:xfrm>
        </p:spPr>
        <p:txBody>
          <a:bodyPr>
            <a:noAutofit/>
          </a:bodyPr>
          <a:lstStyle/>
          <a:p>
            <a:r>
              <a:rPr lang="ru-RU" sz="2667" b="1" dirty="0">
                <a:latin typeface="Arial" panose="020B0604020202020204" pitchFamily="34" charset="0"/>
                <a:cs typeface="Arial" panose="020B0604020202020204" pitchFamily="34" charset="0"/>
              </a:rPr>
              <a:t>Иностранные и российские эксперты дают много разных понятий </a:t>
            </a:r>
            <a:r>
              <a:rPr lang="ru-RU" sz="2667" b="1" dirty="0" smtClean="0">
                <a:latin typeface="Arial" panose="020B0604020202020204" pitchFamily="34" charset="0"/>
                <a:cs typeface="Arial" panose="020B0604020202020204" pitchFamily="34" charset="0"/>
              </a:rPr>
              <a:t>термину «имидж»:</a:t>
            </a:r>
            <a:endParaRPr lang="ru-RU" sz="2667"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103446" y="1988840"/>
            <a:ext cx="10588757" cy="4525963"/>
          </a:xfrm>
        </p:spPr>
        <p:txBody>
          <a:bodyPr>
            <a:noAutofit/>
          </a:bodyPr>
          <a:lstStyle/>
          <a:p>
            <a:pPr>
              <a:buFontTx/>
              <a:buChar char="-"/>
            </a:pPr>
            <a:r>
              <a:rPr lang="ru-RU" sz="3467" dirty="0">
                <a:latin typeface="Arial" panose="020B0604020202020204" pitchFamily="34" charset="0"/>
                <a:cs typeface="Arial" panose="020B0604020202020204" pitchFamily="34" charset="0"/>
              </a:rPr>
              <a:t>стилистическая подготовка фактуры конкретного человека;</a:t>
            </a:r>
          </a:p>
          <a:p>
            <a:pPr>
              <a:buFontTx/>
              <a:buChar char="-"/>
            </a:pPr>
            <a:r>
              <a:rPr lang="ru-RU" sz="3467" dirty="0">
                <a:latin typeface="Arial" panose="020B0604020202020204" pitchFamily="34" charset="0"/>
                <a:cs typeface="Arial" panose="020B0604020202020204" pitchFamily="34" charset="0"/>
              </a:rPr>
              <a:t>эмоциональная окраска устойчивого образа кого-либо, сформированного в массовом сознании, и способы воздействия на поведение людей;</a:t>
            </a:r>
          </a:p>
          <a:p>
            <a:pPr>
              <a:buFontTx/>
              <a:buChar char="-"/>
            </a:pPr>
            <a:r>
              <a:rPr lang="ru-RU" sz="3467" dirty="0">
                <a:latin typeface="Arial" panose="020B0604020202020204" pitchFamily="34" charset="0"/>
                <a:cs typeface="Arial" panose="020B0604020202020204" pitchFamily="34" charset="0"/>
              </a:rPr>
              <a:t>совокупность представлений о качествах конкретного человека, внедряемых в массовое сознание;</a:t>
            </a:r>
            <a:endParaRPr lang="ru-RU" sz="3467"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63729"/>
            <a:ext cx="1619476" cy="1465263"/>
          </a:xfrm>
          <a:prstGeom prst="rect">
            <a:avLst/>
          </a:prstGeom>
        </p:spPr>
      </p:pic>
    </p:spTree>
    <p:extLst>
      <p:ext uri="{BB962C8B-B14F-4D97-AF65-F5344CB8AC3E}">
        <p14:creationId xmlns:p14="http://schemas.microsoft.com/office/powerpoint/2010/main" val="4226745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164638"/>
            <a:ext cx="8750763" cy="1359297"/>
          </a:xfrm>
        </p:spPr>
        <p:txBody>
          <a:bodyPr>
            <a:noAutofit/>
          </a:bodyPr>
          <a:lstStyle/>
          <a:p>
            <a:pPr>
              <a:buFontTx/>
              <a:buChar char="-"/>
            </a:pPr>
            <a:r>
              <a:rPr lang="ru-RU" sz="1333" b="1" dirty="0">
                <a:latin typeface="Arial" panose="020B0604020202020204" pitchFamily="34" charset="0"/>
                <a:cs typeface="Arial" panose="020B0604020202020204" pitchFamily="34" charset="0"/>
              </a:rPr>
              <a:t/>
            </a:r>
            <a:br>
              <a:rPr lang="ru-RU" sz="1333" b="1" dirty="0">
                <a:latin typeface="Arial" panose="020B0604020202020204" pitchFamily="34" charset="0"/>
                <a:cs typeface="Arial" panose="020B0604020202020204" pitchFamily="34" charset="0"/>
              </a:rPr>
            </a:br>
            <a:r>
              <a:rPr lang="ru-RU" sz="2667" b="1" dirty="0">
                <a:latin typeface="Arial" panose="020B0604020202020204" pitchFamily="34" charset="0"/>
                <a:cs typeface="Arial" panose="020B0604020202020204" pitchFamily="34" charset="0"/>
              </a:rPr>
              <a:t>Иностранные и российские эксперты дают много разных понятий термину «имидж»:</a:t>
            </a:r>
            <a:endParaRPr lang="ru-RU" sz="2667"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355334" y="1700808"/>
            <a:ext cx="9597316" cy="4525963"/>
          </a:xfrm>
        </p:spPr>
        <p:txBody>
          <a:bodyPr>
            <a:noAutofit/>
          </a:bodyPr>
          <a:lstStyle/>
          <a:p>
            <a:pPr>
              <a:buFontTx/>
              <a:buChar char="-"/>
            </a:pPr>
            <a:r>
              <a:rPr lang="ru-RU" sz="3200" dirty="0">
                <a:latin typeface="Arial" panose="020B0604020202020204" pitchFamily="34" charset="0"/>
                <a:cs typeface="Arial" panose="020B0604020202020204" pitchFamily="34" charset="0"/>
              </a:rPr>
              <a:t>абстрактно </a:t>
            </a:r>
            <a:r>
              <a:rPr lang="ru-RU" sz="3200" dirty="0" err="1">
                <a:latin typeface="Arial" panose="020B0604020202020204" pitchFamily="34" charset="0"/>
                <a:cs typeface="Arial" panose="020B0604020202020204" pitchFamily="34" charset="0"/>
              </a:rPr>
              <a:t>отчужденный</a:t>
            </a:r>
            <a:r>
              <a:rPr lang="ru-RU" sz="3200" dirty="0">
                <a:latin typeface="Arial" panose="020B0604020202020204" pitchFamily="34" charset="0"/>
                <a:cs typeface="Arial" panose="020B0604020202020204" pitchFamily="34" charset="0"/>
              </a:rPr>
              <a:t> образ от личности носителя, включающий в себя реальные и идеальные черты, проекцию качеств, присущих обществу;</a:t>
            </a:r>
          </a:p>
          <a:p>
            <a:pPr>
              <a:buFontTx/>
              <a:buChar char="-"/>
            </a:pPr>
            <a:r>
              <a:rPr lang="ru-RU" sz="3200" dirty="0">
                <a:latin typeface="Arial" panose="020B0604020202020204" pitchFamily="34" charset="0"/>
                <a:cs typeface="Arial" panose="020B0604020202020204" pitchFamily="34" charset="0"/>
              </a:rPr>
              <a:t>социально-психологический подход, программирующий поведение людей;</a:t>
            </a:r>
          </a:p>
          <a:p>
            <a:pPr>
              <a:buFontTx/>
              <a:buChar char="-"/>
            </a:pPr>
            <a:r>
              <a:rPr lang="ru-RU" sz="3200" dirty="0">
                <a:latin typeface="Arial" panose="020B0604020202020204" pitchFamily="34" charset="0"/>
                <a:cs typeface="Arial" panose="020B0604020202020204" pitchFamily="34" charset="0"/>
              </a:rPr>
              <a:t>рекламный образ личности;</a:t>
            </a:r>
          </a:p>
          <a:p>
            <a:pPr>
              <a:buFontTx/>
              <a:buChar char="-"/>
            </a:pPr>
            <a:r>
              <a:rPr lang="ru-RU" sz="3200" dirty="0">
                <a:latin typeface="Arial" panose="020B0604020202020204" pitchFamily="34" charset="0"/>
                <a:cs typeface="Arial" panose="020B0604020202020204" pitchFamily="34" charset="0"/>
              </a:rPr>
              <a:t>синоним понятия" персонификация " и др.</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343839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61852"/>
            <a:ext cx="10515600" cy="5523820"/>
          </a:xfrm>
        </p:spPr>
        <p:txBody>
          <a:bodyPr>
            <a:normAutofit lnSpcReduction="10000"/>
          </a:bodyPr>
          <a:lstStyle/>
          <a:p>
            <a:r>
              <a:rPr lang="ru-RU" dirty="0"/>
              <a:t>Древние царства, имевшие сложную общественную </a:t>
            </a:r>
            <a:r>
              <a:rPr lang="ru-RU" dirty="0" smtClean="0"/>
              <a:t>структуру</a:t>
            </a:r>
            <a:r>
              <a:rPr lang="ru-RU" dirty="0"/>
              <a:t>, оставили в </a:t>
            </a:r>
            <a:r>
              <a:rPr lang="ru-RU" dirty="0" err="1"/>
              <a:t>своем</a:t>
            </a:r>
            <a:r>
              <a:rPr lang="ru-RU" dirty="0"/>
              <a:t> культурном наследии не только </a:t>
            </a:r>
            <a:r>
              <a:rPr lang="ru-RU" dirty="0" smtClean="0"/>
              <a:t>величественные </a:t>
            </a:r>
            <a:r>
              <a:rPr lang="ru-RU" dirty="0"/>
              <a:t>произведения искусства и литературные памятники, но и </a:t>
            </a:r>
            <a:r>
              <a:rPr lang="ru-RU" dirty="0" smtClean="0"/>
              <a:t>нарочито </a:t>
            </a:r>
            <a:r>
              <a:rPr lang="ru-RU" dirty="0"/>
              <a:t>созданные, тщательно продуманные образы правителей.</a:t>
            </a:r>
          </a:p>
          <a:p>
            <a:r>
              <a:rPr lang="ru-RU" dirty="0"/>
              <a:t>В парадном облачении фараона каждая деталь, символ, цвет работает на создание идеи божественной власти. Здесь все продумано до мелочей. Каждый смотрящий на фараона не должен сомневаться, что перед ним живой бог, сын Осириса.</a:t>
            </a:r>
          </a:p>
          <a:p>
            <a:r>
              <a:rPr lang="ru-RU" dirty="0"/>
              <a:t>«Тексты пирамид» и «Тексты саркофагов», сохранившие </a:t>
            </a:r>
            <a:r>
              <a:rPr lang="ru-RU" dirty="0" smtClean="0"/>
              <a:t>описание </a:t>
            </a:r>
            <a:r>
              <a:rPr lang="ru-RU" dirty="0"/>
              <a:t>сложнейшего дворцового этикета и коронационных </a:t>
            </a:r>
            <a:r>
              <a:rPr lang="ru-RU" dirty="0" smtClean="0"/>
              <a:t>торжеств</a:t>
            </a:r>
            <a:r>
              <a:rPr lang="ru-RU" dirty="0"/>
              <a:t>, не оставляют сомнений в том, что значимость имиджа правителя </a:t>
            </a:r>
            <a:r>
              <a:rPr lang="ru-RU" dirty="0" err="1"/>
              <a:t>четко</a:t>
            </a:r>
            <a:r>
              <a:rPr lang="ru-RU" dirty="0"/>
              <a:t> осознавалась и процесс создания имиджа был целенаправленным процессом.</a:t>
            </a:r>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53143"/>
            <a:ext cx="10515600" cy="5523820"/>
          </a:xfrm>
        </p:spPr>
        <p:txBody>
          <a:bodyPr>
            <a:normAutofit/>
          </a:bodyPr>
          <a:lstStyle/>
          <a:p>
            <a:r>
              <a:rPr lang="ru-RU" dirty="0"/>
              <a:t>В Древнем Китае в трактатах Конфуция можно найти первые представления об имидже правителя: «В труде не </a:t>
            </a:r>
            <a:r>
              <a:rPr lang="ru-RU" dirty="0" smtClean="0"/>
              <a:t>расточителен, принуждая </a:t>
            </a:r>
            <a:r>
              <a:rPr lang="ru-RU" dirty="0"/>
              <a:t>к труду, не вызывает гнева: в желаниях не алчен, в величии не горд; вызывая почтение, не жесток».</a:t>
            </a:r>
          </a:p>
          <a:p>
            <a:r>
              <a:rPr lang="ru-RU" dirty="0"/>
              <a:t>Античное общество внесло огромный вклад в представления человека о важности собственного облика. Величайшие мыс- </a:t>
            </a:r>
            <a:r>
              <a:rPr lang="ru-RU" dirty="0" err="1"/>
              <a:t>лители</a:t>
            </a:r>
            <a:r>
              <a:rPr lang="ru-RU" dirty="0"/>
              <a:t> древности – Сократ, Платон, Аристотель – создали стройную теорию гармоничного развития личности, поставили вопрос о соотношении природного и социального в человеке, о связи души и тела, вопрос о том, какое воспитание делает чело- века совершенным. Работы античных философов намечают мировоззренческо-методологические подходы к анализу </a:t>
            </a:r>
            <a:r>
              <a:rPr lang="ru-RU" dirty="0" smtClean="0"/>
              <a:t>феномена </a:t>
            </a:r>
            <a:r>
              <a:rPr lang="ru-RU" dirty="0"/>
              <a:t>имиджа.</a:t>
            </a:r>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70560"/>
            <a:ext cx="10515600" cy="5506403"/>
          </a:xfrm>
        </p:spPr>
        <p:txBody>
          <a:bodyPr>
            <a:normAutofit/>
          </a:bodyPr>
          <a:lstStyle/>
          <a:p>
            <a:r>
              <a:rPr lang="ru-RU" dirty="0"/>
              <a:t>Средневековье, на первый взгляд, трудно назвать эпохой, которая могла бы обогатить и развить теорию имиджа. Однако это впечатление обманчиво. Достаточно вспомнить, что «образ» и «подобие» были чрезвычайно значимыми понятиями для средневековья. Это время создало массу образов, ставших сим- волами эпохи, – рыцарь-крестоносец, монах, цеховой </a:t>
            </a:r>
            <a:r>
              <a:rPr lang="ru-RU" dirty="0" err="1"/>
              <a:t>ремеслен</a:t>
            </a:r>
            <a:r>
              <a:rPr lang="ru-RU" dirty="0"/>
              <a:t>- ник, купец, бюргер, дама сердца. Можно смело говорить о том, что средневековье – период господства типических имиджей.</a:t>
            </a:r>
          </a:p>
          <a:p>
            <a:r>
              <a:rPr lang="ru-RU" dirty="0"/>
              <a:t>Эпоха Возрождения выдвинула идеал гармонически раз- витого человека, который отчасти совпадал с тем, что описывал Платон, и который стал признаком гуманизма. Человек становит- </a:t>
            </a:r>
            <a:r>
              <a:rPr lang="ru-RU" dirty="0" err="1"/>
              <a:t>ся</a:t>
            </a:r>
            <a:r>
              <a:rPr lang="ru-RU" dirty="0"/>
              <a:t> единственным достоверным явлением в мире, только в чело- веке искали и находили подлинную «меру всех вещей».</a:t>
            </a:r>
          </a:p>
          <a:p>
            <a:endParaRPr lang="ru-RU"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2073</Words>
  <Application>Microsoft Office PowerPoint</Application>
  <PresentationFormat>Широкоэкранный</PresentationFormat>
  <Paragraphs>66</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Calibri</vt:lpstr>
      <vt:lpstr>Calibri Light</vt:lpstr>
      <vt:lpstr>Tahoma</vt:lpstr>
      <vt:lpstr>Тема Office</vt:lpstr>
      <vt:lpstr>Казахский Национальный Университет им. аль-Фараби</vt:lpstr>
      <vt:lpstr>Презентация PowerPoint</vt:lpstr>
      <vt:lpstr>План лекции:</vt:lpstr>
      <vt:lpstr>Понятие «Имидж». </vt:lpstr>
      <vt:lpstr>Иностранные и российские эксперты дают много разных понятий термину «имидж»:</vt:lpstr>
      <vt:lpstr> Иностранные и российские эксперты дают много разных понятий термину «имидж»:</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Основные подходы к имиджу:</vt:lpstr>
      <vt:lpstr>Можно выделить ряд характеристик имиджа:</vt:lpstr>
      <vt:lpstr>Можно выделить ряд характеристик имиджа:</vt:lpstr>
      <vt:lpstr>Можно выделить ряд характеристик имиджа:</vt:lpstr>
      <vt:lpstr>Презентация PowerPoint</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User</cp:lastModifiedBy>
  <cp:revision>15</cp:revision>
  <dcterms:created xsi:type="dcterms:W3CDTF">2021-01-25T08:46:53Z</dcterms:created>
  <dcterms:modified xsi:type="dcterms:W3CDTF">2021-10-22T09:17:13Z</dcterms:modified>
</cp:coreProperties>
</file>